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</p:sldIdLst>
  <p:sldSz cx="18288000" cy="10287000"/>
  <p:notesSz cx="6858000" cy="9144000"/>
  <p:embeddedFontLst>
    <p:embeddedFont>
      <p:font typeface="Arimo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HK Grotesk Bold" panose="020B0604020202020204" charset="0"/>
      <p:regular r:id="rId17"/>
    </p:embeddedFont>
    <p:embeddedFont>
      <p:font typeface="HK Grotesk Light" panose="020B0604020202020204" charset="0"/>
      <p:regular r:id="rId18"/>
    </p:embeddedFont>
    <p:embeddedFont>
      <p:font typeface="HK Grotesk Medium" panose="020B0604020202020204" charset="0"/>
      <p:regular r:id="rId19"/>
    </p:embeddedFont>
    <p:embeddedFont>
      <p:font typeface="HK Grotesk Medium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-3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FFC033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499469" y="1498469"/>
            <a:ext cx="8788531" cy="878853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33350" r="-33350" b="-20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825656" y="1028700"/>
            <a:ext cx="433644" cy="10801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00927" y="1717188"/>
            <a:ext cx="6932724" cy="603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1"/>
              </a:lnSpc>
            </a:pPr>
            <a:r>
              <a:rPr lang="en-US" sz="10001" dirty="0">
                <a:solidFill>
                  <a:srgbClr val="FFFFFF"/>
                </a:solidFill>
                <a:latin typeface="HK Grotesk Bold"/>
              </a:rPr>
              <a:t>GRAPH PLOTTER</a:t>
            </a:r>
          </a:p>
          <a:p>
            <a:pPr>
              <a:lnSpc>
                <a:spcPts val="3300"/>
              </a:lnSpc>
            </a:pPr>
            <a:endParaRPr lang="en-US" sz="10001" dirty="0">
              <a:solidFill>
                <a:srgbClr val="FFFFFF"/>
              </a:solidFill>
              <a:latin typeface="HK Grotesk Bold"/>
            </a:endParaRPr>
          </a:p>
          <a:p>
            <a:pPr algn="l">
              <a:lnSpc>
                <a:spcPts val="11001"/>
              </a:lnSpc>
            </a:pPr>
            <a:r>
              <a:rPr lang="en-US" sz="10001" dirty="0">
                <a:solidFill>
                  <a:srgbClr val="FFC033"/>
                </a:solidFill>
                <a:latin typeface="HK Grotesk Bold"/>
              </a:rPr>
              <a:t>CG-MINI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27773" y="8291479"/>
            <a:ext cx="5688147" cy="96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HK Grotesk Medium Bold"/>
              </a:rPr>
              <a:t>BY - Darsh Jain - 17</a:t>
            </a: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 Bold"/>
              </a:rPr>
              <a:t>         Asjad Nirban - 36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0778" y="570561"/>
            <a:ext cx="5688147" cy="30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270" dirty="0">
                <a:solidFill>
                  <a:srgbClr val="FFFFFF"/>
                </a:solidFill>
                <a:latin typeface="HK Grotesk Medium"/>
              </a:rPr>
              <a:t>CG MINI PROJECT - GRAPH PLOTTER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0822" y="2352622"/>
            <a:ext cx="10429291" cy="5312831"/>
            <a:chOff x="321423" y="1551947"/>
            <a:chExt cx="13905721" cy="7083775"/>
          </a:xfrm>
        </p:grpSpPr>
        <p:sp>
          <p:nvSpPr>
            <p:cNvPr id="3" name="TextBox 3"/>
            <p:cNvSpPr txBox="1"/>
            <p:nvPr/>
          </p:nvSpPr>
          <p:spPr>
            <a:xfrm>
              <a:off x="321423" y="1551947"/>
              <a:ext cx="13634597" cy="4125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55"/>
                </a:lnSpc>
                <a:spcBef>
                  <a:spcPct val="0"/>
                </a:spcBef>
              </a:pPr>
              <a:r>
                <a:rPr lang="en-US" sz="22455" dirty="0">
                  <a:solidFill>
                    <a:srgbClr val="F6F3E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92626" y="5132967"/>
              <a:ext cx="12434518" cy="3502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10"/>
                </a:lnSpc>
                <a:spcBef>
                  <a:spcPct val="0"/>
                </a:spcBef>
              </a:pPr>
              <a:r>
                <a:rPr lang="en-US" sz="20210" dirty="0">
                  <a:solidFill>
                    <a:srgbClr val="F6F3E4"/>
                  </a:solidFill>
                  <a:latin typeface="Bukhari Script Bold"/>
                </a:rPr>
                <a:t>You!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58B250-7267-4643-83F4-25461EE6E989}"/>
              </a:ext>
            </a:extLst>
          </p:cNvPr>
          <p:cNvSpPr txBox="1"/>
          <p:nvPr/>
        </p:nvSpPr>
        <p:spPr>
          <a:xfrm>
            <a:off x="533400" y="8191500"/>
            <a:ext cx="5410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BY</a:t>
            </a:r>
          </a:p>
          <a:p>
            <a:r>
              <a:rPr lang="en-US" sz="2800" dirty="0">
                <a:solidFill>
                  <a:schemeClr val="bg1"/>
                </a:solidFill>
              </a:rPr>
              <a:t>Darsh Jain C17</a:t>
            </a:r>
          </a:p>
          <a:p>
            <a:r>
              <a:rPr lang="en-US" sz="2800" dirty="0">
                <a:solidFill>
                  <a:schemeClr val="bg1"/>
                </a:solidFill>
              </a:rPr>
              <a:t>Asjad Nirban C36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FFC033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269098" y="1731731"/>
            <a:ext cx="6874902" cy="10312352"/>
            <a:chOff x="0" y="0"/>
            <a:chExt cx="6350000" cy="952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3207" r="-6320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8285837" y="4621361"/>
            <a:ext cx="11420981" cy="6160939"/>
            <a:chOff x="0" y="0"/>
            <a:chExt cx="10985080" cy="59257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85080" cy="5925796"/>
            </a:xfrm>
            <a:custGeom>
              <a:avLst/>
              <a:gdLst/>
              <a:ahLst/>
              <a:cxnLst/>
              <a:rect l="l" t="t" r="r" b="b"/>
              <a:pathLst>
                <a:path w="10985080" h="5925796">
                  <a:moveTo>
                    <a:pt x="1068028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5620996"/>
                  </a:lnTo>
                  <a:cubicBezTo>
                    <a:pt x="0" y="5789906"/>
                    <a:pt x="135890" y="5925796"/>
                    <a:pt x="304800" y="5925796"/>
                  </a:cubicBezTo>
                  <a:lnTo>
                    <a:pt x="10680280" y="5925796"/>
                  </a:lnTo>
                  <a:cubicBezTo>
                    <a:pt x="10849190" y="5925796"/>
                    <a:pt x="10985080" y="5789906"/>
                    <a:pt x="10985080" y="5620996"/>
                  </a:cubicBezTo>
                  <a:lnTo>
                    <a:pt x="10985080" y="304800"/>
                  </a:lnTo>
                  <a:cubicBezTo>
                    <a:pt x="10985080" y="135890"/>
                    <a:pt x="10849190" y="0"/>
                    <a:pt x="1068028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825656" y="9150283"/>
            <a:ext cx="433644" cy="10801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512032" y="2347399"/>
            <a:ext cx="7747268" cy="114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8000" dirty="0">
                <a:solidFill>
                  <a:srgbClr val="FFC033"/>
                </a:solidFill>
                <a:latin typeface="HK Grotesk Bold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5403718"/>
            <a:ext cx="7269640" cy="3470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What are </a:t>
            </a:r>
            <a:r>
              <a:rPr lang="en-US" sz="2800" dirty="0">
                <a:solidFill>
                  <a:srgbClr val="FFC033"/>
                </a:solidFill>
                <a:latin typeface="+mj-lt"/>
              </a:rPr>
              <a:t>graphs</a:t>
            </a:r>
            <a:r>
              <a:rPr lang="en-US" sz="2800" dirty="0">
                <a:solidFill>
                  <a:srgbClr val="FFFFFF"/>
                </a:solidFill>
                <a:latin typeface="+mj-lt"/>
              </a:rPr>
              <a:t>?</a:t>
            </a:r>
          </a:p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FFC033"/>
                </a:solidFill>
                <a:latin typeface="+mj-lt"/>
              </a:rPr>
              <a:t>Graphs </a:t>
            </a:r>
            <a:r>
              <a:rPr lang="en-US" sz="2800" dirty="0">
                <a:solidFill>
                  <a:srgbClr val="FFFFFF"/>
                </a:solidFill>
                <a:latin typeface="+mj-lt"/>
              </a:rPr>
              <a:t>are basically a pictorial way to represent </a:t>
            </a:r>
            <a:r>
              <a:rPr lang="en-US" sz="2800" dirty="0">
                <a:solidFill>
                  <a:srgbClr val="FFC033"/>
                </a:solidFill>
                <a:latin typeface="+mj-lt"/>
              </a:rPr>
              <a:t>complex numerical data </a:t>
            </a:r>
            <a:r>
              <a:rPr lang="en-US" sz="2800" dirty="0">
                <a:solidFill>
                  <a:srgbClr val="FFFFFF"/>
                </a:solidFill>
                <a:latin typeface="+mj-lt"/>
              </a:rPr>
              <a:t>or Statistical</a:t>
            </a:r>
          </a:p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Data which is not easy to convey to others. So to overcome this issue we have introduced</a:t>
            </a:r>
          </a:p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a program which converts the Numerical data into picture form.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0778" y="570561"/>
            <a:ext cx="5688147" cy="30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270" dirty="0">
                <a:solidFill>
                  <a:srgbClr val="FFFFFF"/>
                </a:solidFill>
                <a:latin typeface="HK Grotesk Medium"/>
              </a:rPr>
              <a:t>CG MINI PROJECT - GRAPH PLOTTER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FFC033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447345" y="3986610"/>
            <a:ext cx="10478444" cy="3895866"/>
            <a:chOff x="0" y="0"/>
            <a:chExt cx="6911347" cy="25696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11346" cy="2569626"/>
            </a:xfrm>
            <a:custGeom>
              <a:avLst/>
              <a:gdLst/>
              <a:ahLst/>
              <a:cxnLst/>
              <a:rect l="l" t="t" r="r" b="b"/>
              <a:pathLst>
                <a:path w="6911346" h="2569626">
                  <a:moveTo>
                    <a:pt x="660654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264826"/>
                  </a:lnTo>
                  <a:cubicBezTo>
                    <a:pt x="0" y="2433736"/>
                    <a:pt x="135890" y="2569626"/>
                    <a:pt x="304800" y="2569626"/>
                  </a:cubicBezTo>
                  <a:lnTo>
                    <a:pt x="6606546" y="2569626"/>
                  </a:lnTo>
                  <a:cubicBezTo>
                    <a:pt x="6775457" y="2569626"/>
                    <a:pt x="6911346" y="2433736"/>
                    <a:pt x="6911346" y="2264826"/>
                  </a:cubicBezTo>
                  <a:lnTo>
                    <a:pt x="6911346" y="304800"/>
                  </a:lnTo>
                  <a:cubicBezTo>
                    <a:pt x="6911346" y="135890"/>
                    <a:pt x="6775457" y="0"/>
                    <a:pt x="6606546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838489" y="1076563"/>
            <a:ext cx="8695082" cy="224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FFFFFF"/>
                </a:solidFill>
                <a:latin typeface="HK Grotesk Bold"/>
              </a:rPr>
              <a:t>System </a:t>
            </a:r>
            <a:r>
              <a:rPr lang="en-US" sz="8000" dirty="0">
                <a:solidFill>
                  <a:srgbClr val="FFC033"/>
                </a:solidFill>
                <a:latin typeface="HK Grotesk Bold"/>
              </a:rPr>
              <a:t>Requirements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838912" y="5093494"/>
            <a:ext cx="3081874" cy="2341652"/>
            <a:chOff x="0" y="-66675"/>
            <a:chExt cx="4109165" cy="3122202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4109165" cy="802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60"/>
                </a:lnSpc>
              </a:pPr>
              <a:r>
                <a:rPr lang="en-US" sz="3686" dirty="0">
                  <a:solidFill>
                    <a:srgbClr val="FFFFFF"/>
                  </a:solidFill>
                  <a:latin typeface="HK Grotesk Medium"/>
                </a:rPr>
                <a:t>Any OS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86783"/>
              <a:ext cx="4109165" cy="1968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49"/>
                </a:lnSpc>
              </a:pPr>
              <a:r>
                <a:rPr lang="en-US" sz="2632" spc="52" dirty="0">
                  <a:solidFill>
                    <a:srgbClr val="FFFFFF"/>
                  </a:solidFill>
                  <a:latin typeface="HK Grotesk Light"/>
                </a:rPr>
                <a:t>·E.g.: WINDOWS, MAC OS, and LINUX etc.)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353774" y="5143500"/>
            <a:ext cx="3759736" cy="1689340"/>
            <a:chOff x="0" y="0"/>
            <a:chExt cx="5012981" cy="225245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5012981" cy="815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66"/>
                </a:lnSpc>
              </a:pPr>
              <a:r>
                <a:rPr lang="en-US" sz="3690" dirty="0">
                  <a:solidFill>
                    <a:srgbClr val="FFFFFF"/>
                  </a:solidFill>
                  <a:latin typeface="HK Grotesk Medium"/>
                </a:rPr>
                <a:t>C / C++ compiler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54400"/>
              <a:ext cx="5012981" cy="1098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6"/>
                </a:lnSpc>
              </a:pPr>
              <a:r>
                <a:rPr lang="en-US" sz="2324" spc="46" dirty="0">
                  <a:solidFill>
                    <a:srgbClr val="FFFFFF"/>
                  </a:solidFill>
                  <a:latin typeface="HK Grotesk Light"/>
                </a:rPr>
                <a:t>Any C or C++ compiler with Graphic library.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838912" y="4279175"/>
            <a:ext cx="334850" cy="334850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033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8186349" y="4279175"/>
            <a:ext cx="334850" cy="334850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033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25656" y="9150283"/>
            <a:ext cx="433644" cy="10801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1754958" y="553487"/>
            <a:ext cx="5688147" cy="30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270" dirty="0">
                <a:solidFill>
                  <a:srgbClr val="FFFFFF"/>
                </a:solidFill>
                <a:latin typeface="HK Grotesk Medium"/>
              </a:rPr>
              <a:t>CG MINI PROJECT - GRAPH PLOTTER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FFC033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15025" y="3901330"/>
            <a:ext cx="1055905" cy="1055905"/>
            <a:chOff x="0" y="0"/>
            <a:chExt cx="2311400" cy="2311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1400" cy="2311400"/>
            </a:xfrm>
            <a:custGeom>
              <a:avLst/>
              <a:gdLst/>
              <a:ahLst/>
              <a:cxnLst/>
              <a:rect l="l" t="t" r="r" b="b"/>
              <a:pathLst>
                <a:path w="2311400" h="2311400">
                  <a:moveTo>
                    <a:pt x="200660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006600" y="2311400"/>
                  </a:lnTo>
                  <a:cubicBezTo>
                    <a:pt x="2175510" y="2311400"/>
                    <a:pt x="2311400" y="2175510"/>
                    <a:pt x="2311400" y="2006600"/>
                  </a:cubicBezTo>
                  <a:lnTo>
                    <a:pt x="2311400" y="304800"/>
                  </a:lnTo>
                  <a:cubicBezTo>
                    <a:pt x="2311400" y="135890"/>
                    <a:pt x="2175510" y="0"/>
                    <a:pt x="2006600" y="0"/>
                  </a:cubicBezTo>
                  <a:close/>
                </a:path>
              </a:pathLst>
            </a:custGeom>
            <a:solidFill>
              <a:srgbClr val="FFC033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618590" y="2082376"/>
            <a:ext cx="6967999" cy="114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FFC033"/>
                </a:solidFill>
                <a:latin typeface="HK Grotesk Bold"/>
              </a:rPr>
              <a:t>DESCRIPTION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15025" y="5335018"/>
            <a:ext cx="1055905" cy="1055905"/>
            <a:chOff x="0" y="0"/>
            <a:chExt cx="2311400" cy="2311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11400" cy="2311400"/>
            </a:xfrm>
            <a:custGeom>
              <a:avLst/>
              <a:gdLst/>
              <a:ahLst/>
              <a:cxnLst/>
              <a:rect l="l" t="t" r="r" b="b"/>
              <a:pathLst>
                <a:path w="2311400" h="2311400">
                  <a:moveTo>
                    <a:pt x="200660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006600" y="2311400"/>
                  </a:lnTo>
                  <a:cubicBezTo>
                    <a:pt x="2175510" y="2311400"/>
                    <a:pt x="2311400" y="2175510"/>
                    <a:pt x="2311400" y="2006600"/>
                  </a:cubicBezTo>
                  <a:lnTo>
                    <a:pt x="2311400" y="304800"/>
                  </a:lnTo>
                  <a:cubicBezTo>
                    <a:pt x="2311400" y="135890"/>
                    <a:pt x="2175510" y="0"/>
                    <a:pt x="2006600" y="0"/>
                  </a:cubicBezTo>
                  <a:close/>
                </a:path>
              </a:pathLst>
            </a:custGeom>
            <a:solidFill>
              <a:srgbClr val="FFC033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15025" y="6768707"/>
            <a:ext cx="1055905" cy="1055905"/>
            <a:chOff x="0" y="0"/>
            <a:chExt cx="2311400" cy="2311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11400" cy="2311400"/>
            </a:xfrm>
            <a:custGeom>
              <a:avLst/>
              <a:gdLst/>
              <a:ahLst/>
              <a:cxnLst/>
              <a:rect l="l" t="t" r="r" b="b"/>
              <a:pathLst>
                <a:path w="2311400" h="2311400">
                  <a:moveTo>
                    <a:pt x="200660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006600" y="2311400"/>
                  </a:lnTo>
                  <a:cubicBezTo>
                    <a:pt x="2175510" y="2311400"/>
                    <a:pt x="2311400" y="2175510"/>
                    <a:pt x="2311400" y="2006600"/>
                  </a:cubicBezTo>
                  <a:lnTo>
                    <a:pt x="2311400" y="304800"/>
                  </a:lnTo>
                  <a:cubicBezTo>
                    <a:pt x="2311400" y="135890"/>
                    <a:pt x="2175510" y="0"/>
                    <a:pt x="2006600" y="0"/>
                  </a:cubicBezTo>
                  <a:close/>
                </a:path>
              </a:pathLst>
            </a:custGeom>
            <a:solidFill>
              <a:srgbClr val="FFC033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15025" y="2467641"/>
            <a:ext cx="1055905" cy="1055905"/>
            <a:chOff x="0" y="0"/>
            <a:chExt cx="2311400" cy="2311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11400" cy="2311400"/>
            </a:xfrm>
            <a:custGeom>
              <a:avLst/>
              <a:gdLst/>
              <a:ahLst/>
              <a:cxnLst/>
              <a:rect l="l" t="t" r="r" b="b"/>
              <a:pathLst>
                <a:path w="2311400" h="2311400">
                  <a:moveTo>
                    <a:pt x="200660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006600" y="2311400"/>
                  </a:lnTo>
                  <a:cubicBezTo>
                    <a:pt x="2175510" y="2311400"/>
                    <a:pt x="2311400" y="2175510"/>
                    <a:pt x="2311400" y="2006600"/>
                  </a:cubicBezTo>
                  <a:lnTo>
                    <a:pt x="2311400" y="304800"/>
                  </a:lnTo>
                  <a:cubicBezTo>
                    <a:pt x="2311400" y="135890"/>
                    <a:pt x="2175510" y="0"/>
                    <a:pt x="2006600" y="0"/>
                  </a:cubicBezTo>
                  <a:close/>
                </a:path>
              </a:pathLst>
            </a:custGeom>
            <a:solidFill>
              <a:srgbClr val="FFC033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25656" y="1055450"/>
            <a:ext cx="433644" cy="10801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43596" y="2668101"/>
            <a:ext cx="798762" cy="65498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522200" y="3986610"/>
            <a:ext cx="548578" cy="841377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0278191" y="5452635"/>
            <a:ext cx="864168" cy="820671"/>
            <a:chOff x="0" y="0"/>
            <a:chExt cx="1152224" cy="1094228"/>
          </a:xfrm>
        </p:grpSpPr>
        <p:sp>
          <p:nvSpPr>
            <p:cNvPr id="18" name="TextBox 18"/>
            <p:cNvSpPr txBox="1"/>
            <p:nvPr/>
          </p:nvSpPr>
          <p:spPr>
            <a:xfrm>
              <a:off x="848193" y="-19050"/>
              <a:ext cx="103800" cy="116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"/>
                </a:lnSpc>
              </a:pPr>
              <a:r>
                <a:rPr lang="en-US" sz="220" dirty="0">
                  <a:solidFill>
                    <a:srgbClr val="FFFFFF"/>
                  </a:solidFill>
                  <a:latin typeface="Arimo"/>
                </a:rPr>
                <a:t>Item 1</a:t>
              </a:r>
            </a:p>
            <a:p>
              <a:pPr algn="ctr">
                <a:lnSpc>
                  <a:spcPts val="308"/>
                </a:lnSpc>
              </a:pPr>
              <a:r>
                <a:rPr lang="en-US" sz="220" dirty="0">
                  <a:solidFill>
                    <a:srgbClr val="FFFFFF"/>
                  </a:solidFill>
                  <a:latin typeface="Arimo"/>
                </a:rPr>
                <a:t>20%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48424" y="597198"/>
              <a:ext cx="103800" cy="116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"/>
                </a:lnSpc>
              </a:pPr>
              <a:r>
                <a:rPr lang="en-US" sz="220" dirty="0">
                  <a:solidFill>
                    <a:srgbClr val="FFFFFF"/>
                  </a:solidFill>
                  <a:latin typeface="Arimo"/>
                </a:rPr>
                <a:t>Item 2</a:t>
              </a:r>
            </a:p>
            <a:p>
              <a:pPr algn="ctr">
                <a:lnSpc>
                  <a:spcPts val="308"/>
                </a:lnSpc>
              </a:pPr>
              <a:r>
                <a:rPr lang="en-US" sz="220" dirty="0">
                  <a:solidFill>
                    <a:srgbClr val="FFFFFF"/>
                  </a:solidFill>
                  <a:latin typeface="Arimo"/>
                </a:rPr>
                <a:t>20%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24212" y="978060"/>
              <a:ext cx="103800" cy="116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"/>
                </a:lnSpc>
              </a:pPr>
              <a:r>
                <a:rPr lang="en-US" sz="220" dirty="0">
                  <a:solidFill>
                    <a:srgbClr val="FFFFFF"/>
                  </a:solidFill>
                  <a:latin typeface="Arimo"/>
                </a:rPr>
                <a:t>Item 3</a:t>
              </a:r>
            </a:p>
            <a:p>
              <a:pPr algn="ctr">
                <a:lnSpc>
                  <a:spcPts val="308"/>
                </a:lnSpc>
              </a:pPr>
              <a:r>
                <a:rPr lang="en-US" sz="220" dirty="0">
                  <a:solidFill>
                    <a:srgbClr val="FFFFFF"/>
                  </a:solidFill>
                  <a:latin typeface="Arimo"/>
                </a:rPr>
                <a:t>20%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597198"/>
              <a:ext cx="103800" cy="116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"/>
                </a:lnSpc>
              </a:pPr>
              <a:r>
                <a:rPr lang="en-US" sz="220" dirty="0">
                  <a:solidFill>
                    <a:srgbClr val="FFFFFF"/>
                  </a:solidFill>
                  <a:latin typeface="Arimo"/>
                </a:rPr>
                <a:t>Item 4</a:t>
              </a:r>
            </a:p>
            <a:p>
              <a:pPr algn="ctr">
                <a:lnSpc>
                  <a:spcPts val="308"/>
                </a:lnSpc>
              </a:pPr>
              <a:r>
                <a:rPr lang="en-US" sz="220" dirty="0">
                  <a:solidFill>
                    <a:srgbClr val="FFFFFF"/>
                  </a:solidFill>
                  <a:latin typeface="Arimo"/>
                </a:rPr>
                <a:t>20%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00231" y="-19050"/>
              <a:ext cx="103800" cy="116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"/>
                </a:lnSpc>
              </a:pPr>
              <a:r>
                <a:rPr lang="en-US" sz="220" dirty="0">
                  <a:solidFill>
                    <a:srgbClr val="FFFFFF"/>
                  </a:solidFill>
                  <a:latin typeface="Arimo"/>
                </a:rPr>
                <a:t>Item 5</a:t>
              </a:r>
            </a:p>
            <a:p>
              <a:pPr algn="ctr">
                <a:lnSpc>
                  <a:spcPts val="308"/>
                </a:lnSpc>
              </a:pPr>
              <a:r>
                <a:rPr lang="en-US" sz="220" dirty="0">
                  <a:solidFill>
                    <a:srgbClr val="FFFFFF"/>
                  </a:solidFill>
                  <a:latin typeface="Arimo"/>
                </a:rPr>
                <a:t>20%</a:t>
              </a:r>
            </a:p>
          </p:txBody>
        </p: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103364" y="21732"/>
              <a:ext cx="945496" cy="945496"/>
              <a:chOff x="0" y="0"/>
              <a:chExt cx="2540000" cy="254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270000" y="0"/>
                <a:ext cx="122594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270000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1270000" y="877548"/>
                <a:ext cx="1385123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385123" h="1455928">
                    <a:moveTo>
                      <a:pt x="1207842" y="0"/>
                    </a:moveTo>
                    <a:cubicBezTo>
                      <a:pt x="1385123" y="545617"/>
                      <a:pt x="1174606" y="1142337"/>
                      <a:pt x="694203" y="1455928"/>
                    </a:cubicBezTo>
                    <a:lnTo>
                      <a:pt x="0" y="392452"/>
                    </a:lnTo>
                    <a:close/>
                  </a:path>
                </a:pathLst>
              </a:custGeom>
              <a:solidFill>
                <a:srgbClr val="D4D4D4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473094" y="1270000"/>
                <a:ext cx="1543393" cy="1364661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1364661">
                    <a:moveTo>
                      <a:pt x="1543393" y="1027452"/>
                    </a:moveTo>
                    <a:cubicBezTo>
                      <a:pt x="1079264" y="1364661"/>
                      <a:pt x="446696" y="1348844"/>
                      <a:pt x="0" y="988859"/>
                    </a:cubicBezTo>
                    <a:lnTo>
                      <a:pt x="796906" y="0"/>
                    </a:lnTo>
                    <a:close/>
                  </a:path>
                </a:pathLst>
              </a:custGeom>
              <a:solidFill>
                <a:srgbClr val="ABABAB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-121047" y="817672"/>
                <a:ext cx="1391047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391047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1391047" y="452328"/>
                    </a:lnTo>
                    <a:close/>
                  </a:path>
                </a:pathLst>
              </a:custGeom>
              <a:solidFill>
                <a:srgbClr val="838383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62158" y="0"/>
                <a:ext cx="1207842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270000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842" y="1270000"/>
                    </a:lnTo>
                    <a:close/>
                  </a:path>
                </a:pathLst>
              </a:custGeom>
              <a:solidFill>
                <a:srgbClr val="5E5E5E"/>
              </a:solidFill>
            </p:spPr>
          </p:sp>
        </p:grp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78191" y="6911921"/>
            <a:ext cx="836387" cy="769476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618590" y="3735736"/>
            <a:ext cx="7861846" cy="5103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FFFFF"/>
                </a:solidFill>
              </a:rPr>
              <a:t>Our project Aim is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FFFFF"/>
                </a:solidFill>
              </a:rPr>
              <a:t>to converts the big Numerical data into pictorial form and provide the graph of that data to the user.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FFFFF"/>
                </a:solidFill>
              </a:rPr>
              <a:t>We first ask the user to prompt the graph types which he/she requires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And then the user will input statistical data accordingly</a:t>
            </a:r>
            <a:endParaRPr lang="en-US" sz="2800" spc="42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079530" y="2671744"/>
            <a:ext cx="434732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89" dirty="0">
                <a:solidFill>
                  <a:srgbClr val="FFFFFF"/>
                </a:solidFill>
                <a:latin typeface="HK Grotesk Light"/>
              </a:rPr>
              <a:t>Bar Graph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079530" y="4105432"/>
            <a:ext cx="434732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89" dirty="0">
                <a:solidFill>
                  <a:srgbClr val="FFFFFF"/>
                </a:solidFill>
                <a:latin typeface="HK Grotesk Light"/>
              </a:rPr>
              <a:t>3D Bar Graph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079530" y="5539121"/>
            <a:ext cx="434732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89" dirty="0">
                <a:solidFill>
                  <a:srgbClr val="FFFFFF"/>
                </a:solidFill>
                <a:latin typeface="HK Grotesk Light"/>
              </a:rPr>
              <a:t>Pie Charts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079530" y="6972809"/>
            <a:ext cx="434732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89" dirty="0">
                <a:solidFill>
                  <a:srgbClr val="FFFFFF"/>
                </a:solidFill>
                <a:latin typeface="HK Grotesk Light"/>
              </a:rPr>
              <a:t>Line Charts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40778" y="570561"/>
            <a:ext cx="5688147" cy="30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270" dirty="0">
                <a:solidFill>
                  <a:srgbClr val="FFFFFF"/>
                </a:solidFill>
                <a:latin typeface="HK Grotesk Medium"/>
              </a:rPr>
              <a:t>CG MINI PROJECT - GRAPH PLOTTER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FFC033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25656" y="1055450"/>
            <a:ext cx="433644" cy="1080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246625" y="1419215"/>
            <a:ext cx="11147614" cy="1132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9"/>
              </a:lnSpc>
            </a:pPr>
            <a:r>
              <a:rPr lang="en-US" sz="7999" dirty="0">
                <a:solidFill>
                  <a:srgbClr val="FFC033"/>
                </a:solidFill>
                <a:latin typeface="HK Grotesk Bold"/>
              </a:rPr>
              <a:t>IMPLEMENTATION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90488" y="4917472"/>
            <a:ext cx="2671378" cy="2711579"/>
            <a:chOff x="0" y="0"/>
            <a:chExt cx="3561838" cy="3615439"/>
          </a:xfrm>
        </p:grpSpPr>
        <p:sp>
          <p:nvSpPr>
            <p:cNvPr id="8" name="TextBox 8"/>
            <p:cNvSpPr txBox="1"/>
            <p:nvPr/>
          </p:nvSpPr>
          <p:spPr>
            <a:xfrm>
              <a:off x="247549" y="3429742"/>
              <a:ext cx="596572" cy="185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2"/>
                </a:lnSpc>
              </a:pPr>
              <a:r>
                <a:rPr lang="en-US" sz="773" dirty="0">
                  <a:solidFill>
                    <a:srgbClr val="FFFFFF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926978" y="3429742"/>
              <a:ext cx="596572" cy="185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2"/>
                </a:lnSpc>
              </a:pPr>
              <a:r>
                <a:rPr lang="en-US" sz="773" dirty="0">
                  <a:solidFill>
                    <a:srgbClr val="FFFFFF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606407" y="3429742"/>
              <a:ext cx="596572" cy="185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2"/>
                </a:lnSpc>
              </a:pPr>
              <a:r>
                <a:rPr lang="en-US" sz="773" dirty="0">
                  <a:solidFill>
                    <a:srgbClr val="FFFFFF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285837" y="3429742"/>
              <a:ext cx="596572" cy="185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2"/>
                </a:lnSpc>
              </a:pPr>
              <a:r>
                <a:rPr lang="en-US" sz="773" dirty="0">
                  <a:solidFill>
                    <a:srgbClr val="FFFFFF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965266" y="3429742"/>
              <a:ext cx="596572" cy="185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2"/>
                </a:lnSpc>
              </a:pPr>
              <a:r>
                <a:rPr lang="en-US" sz="773" dirty="0">
                  <a:solidFill>
                    <a:srgbClr val="FFFFFF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247549" y="78561"/>
              <a:ext cx="3314289" cy="3314289"/>
              <a:chOff x="0" y="0"/>
              <a:chExt cx="10287000" cy="10287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0" y="-28575"/>
              <a:ext cx="182081" cy="185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82"/>
                </a:lnSpc>
              </a:pPr>
              <a:r>
                <a:rPr lang="en-US" sz="773" dirty="0">
                  <a:solidFill>
                    <a:srgbClr val="FFFFFF"/>
                  </a:solidFill>
                  <a:latin typeface="Arimo"/>
                </a:rPr>
                <a:t>50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34283"/>
              <a:ext cx="182081" cy="185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82"/>
                </a:lnSpc>
              </a:pPr>
              <a:r>
                <a:rPr lang="en-US" sz="773" dirty="0">
                  <a:solidFill>
                    <a:srgbClr val="FFFFFF"/>
                  </a:solidFill>
                  <a:latin typeface="Arimo"/>
                </a:rPr>
                <a:t>40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297141"/>
              <a:ext cx="182081" cy="185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82"/>
                </a:lnSpc>
              </a:pPr>
              <a:r>
                <a:rPr lang="en-US" sz="773" dirty="0">
                  <a:solidFill>
                    <a:srgbClr val="FFFFFF"/>
                  </a:solidFill>
                  <a:latin typeface="Arimo"/>
                </a:rPr>
                <a:t>30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59998"/>
              <a:ext cx="182081" cy="185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82"/>
                </a:lnSpc>
              </a:pPr>
              <a:r>
                <a:rPr lang="en-US" sz="773" dirty="0">
                  <a:solidFill>
                    <a:srgbClr val="FFFFFF"/>
                  </a:solidFill>
                  <a:latin typeface="Arimo"/>
                </a:rPr>
                <a:t>20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2622856"/>
              <a:ext cx="182081" cy="185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82"/>
                </a:lnSpc>
              </a:pPr>
              <a:r>
                <a:rPr lang="en-US" sz="773" dirty="0">
                  <a:solidFill>
                    <a:srgbClr val="FFFFFF"/>
                  </a:solidFill>
                  <a:latin typeface="Arimo"/>
                </a:rPr>
                <a:t>10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2833" y="3285714"/>
              <a:ext cx="109249" cy="185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82"/>
                </a:lnSpc>
              </a:pPr>
              <a:r>
                <a:rPr lang="en-US" sz="773" dirty="0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247549" y="78561"/>
              <a:ext cx="3314289" cy="3314289"/>
              <a:chOff x="0" y="0"/>
              <a:chExt cx="10287000" cy="10287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-1732" y="8216863"/>
                <a:ext cx="1855125" cy="2070137"/>
              </a:xfrm>
              <a:custGeom>
                <a:avLst/>
                <a:gdLst/>
                <a:ahLst/>
                <a:cxnLst/>
                <a:rect l="l" t="t" r="r" b="b"/>
                <a:pathLst>
                  <a:path w="1855125" h="2070137">
                    <a:moveTo>
                      <a:pt x="1732" y="2070137"/>
                    </a:moveTo>
                    <a:lnTo>
                      <a:pt x="1732" y="154520"/>
                    </a:lnTo>
                    <a:cubicBezTo>
                      <a:pt x="0" y="114144"/>
                      <a:pt x="14838" y="74814"/>
                      <a:pt x="42809" y="45644"/>
                    </a:cubicBezTo>
                    <a:cubicBezTo>
                      <a:pt x="70779" y="16476"/>
                      <a:pt x="109452" y="0"/>
                      <a:pt x="149865" y="37"/>
                    </a:cubicBezTo>
                    <a:lnTo>
                      <a:pt x="1705259" y="37"/>
                    </a:lnTo>
                    <a:cubicBezTo>
                      <a:pt x="1745672" y="0"/>
                      <a:pt x="1784345" y="16476"/>
                      <a:pt x="1812315" y="45644"/>
                    </a:cubicBezTo>
                    <a:cubicBezTo>
                      <a:pt x="1840286" y="74814"/>
                      <a:pt x="1855124" y="114144"/>
                      <a:pt x="1853392" y="154520"/>
                    </a:cubicBezTo>
                    <a:lnTo>
                      <a:pt x="1853392" y="2070137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2108835" y="6165850"/>
                <a:ext cx="1851660" cy="41211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121150">
                    <a:moveTo>
                      <a:pt x="0" y="41211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412115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4217670" y="4108450"/>
                <a:ext cx="1851660" cy="61785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178550">
                    <a:moveTo>
                      <a:pt x="0" y="61785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617855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6326505" y="2051050"/>
                <a:ext cx="1851660" cy="82359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235950">
                    <a:moveTo>
                      <a:pt x="0" y="8235950"/>
                    </a:moveTo>
                    <a:lnTo>
                      <a:pt x="0" y="148133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3"/>
                    </a:cubicBezTo>
                    <a:lnTo>
                      <a:pt x="1851660" y="823595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8435340" y="-6350"/>
                <a:ext cx="1851660" cy="102933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293350">
                    <a:moveTo>
                      <a:pt x="0" y="102933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8" y="15607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1029335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9251950"/>
                <a:ext cx="1851660" cy="10350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3505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035050"/>
                    </a:lnTo>
                    <a:lnTo>
                      <a:pt x="0" y="103505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2108835" y="6990080"/>
                <a:ext cx="1851660" cy="329692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29692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296920"/>
                    </a:lnTo>
                    <a:lnTo>
                      <a:pt x="0" y="329692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4217670" y="5138208"/>
                <a:ext cx="1851660" cy="5148792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5148792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5148792"/>
                    </a:lnTo>
                    <a:lnTo>
                      <a:pt x="0" y="5148792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6326505" y="3698240"/>
                <a:ext cx="1851660" cy="65887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5887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6588760"/>
                    </a:lnTo>
                    <a:lnTo>
                      <a:pt x="0" y="658876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8435340" y="1640586"/>
                <a:ext cx="1851660" cy="864641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646414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8646414"/>
                    </a:lnTo>
                    <a:lnTo>
                      <a:pt x="0" y="8646414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10287000"/>
                <a:ext cx="18516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33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2108835" y="8638540"/>
                <a:ext cx="1851660" cy="16484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6484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648460"/>
                    </a:lnTo>
                    <a:lnTo>
                      <a:pt x="0" y="1648460"/>
                    </a:lnTo>
                    <a:close/>
                  </a:path>
                </a:pathLst>
              </a:custGeom>
              <a:solidFill>
                <a:srgbClr val="FFC033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4217670" y="7197725"/>
                <a:ext cx="1851660" cy="3089275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089275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089275"/>
                    </a:lnTo>
                    <a:lnTo>
                      <a:pt x="0" y="3089275"/>
                    </a:lnTo>
                    <a:close/>
                  </a:path>
                </a:pathLst>
              </a:custGeom>
              <a:solidFill>
                <a:srgbClr val="FFC033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6326505" y="6580822"/>
                <a:ext cx="1851660" cy="3706178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706178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706178"/>
                    </a:lnTo>
                    <a:lnTo>
                      <a:pt x="0" y="3706178"/>
                    </a:lnTo>
                    <a:close/>
                  </a:path>
                </a:pathLst>
              </a:custGeom>
              <a:solidFill>
                <a:srgbClr val="FFC033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8435340" y="5757926"/>
                <a:ext cx="1851660" cy="452907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529074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4529074"/>
                    </a:lnTo>
                    <a:lnTo>
                      <a:pt x="0" y="4529074"/>
                    </a:lnTo>
                    <a:close/>
                  </a:path>
                </a:pathLst>
              </a:custGeom>
              <a:solidFill>
                <a:srgbClr val="FFC033"/>
              </a:solidFill>
            </p:spPr>
          </p:sp>
        </p:grpSp>
      </p:grpSp>
      <p:grpSp>
        <p:nvGrpSpPr>
          <p:cNvPr id="42" name="Group 42"/>
          <p:cNvGrpSpPr/>
          <p:nvPr/>
        </p:nvGrpSpPr>
        <p:grpSpPr>
          <a:xfrm>
            <a:off x="8808008" y="4972755"/>
            <a:ext cx="2738873" cy="2601014"/>
            <a:chOff x="0" y="0"/>
            <a:chExt cx="3651830" cy="3468019"/>
          </a:xfrm>
        </p:grpSpPr>
        <p:sp>
          <p:nvSpPr>
            <p:cNvPr id="43" name="TextBox 43"/>
            <p:cNvSpPr txBox="1"/>
            <p:nvPr/>
          </p:nvSpPr>
          <p:spPr>
            <a:xfrm>
              <a:off x="2688241" y="-19050"/>
              <a:ext cx="328982" cy="326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 dirty="0">
                  <a:solidFill>
                    <a:srgbClr val="FFFFFF"/>
                  </a:solidFill>
                  <a:latin typeface="Arimo"/>
                </a:rPr>
                <a:t>Item 1</a:t>
              </a:r>
            </a:p>
            <a:p>
              <a:pPr algn="ctr">
                <a:lnSpc>
                  <a:spcPts val="978"/>
                </a:lnSpc>
              </a:pPr>
              <a:r>
                <a:rPr lang="en-US" sz="699" dirty="0">
                  <a:solidFill>
                    <a:srgbClr val="FFFFFF"/>
                  </a:solidFill>
                  <a:latin typeface="Arimo"/>
                </a:rPr>
                <a:t>20%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3322848" y="1934071"/>
              <a:ext cx="328982" cy="326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 dirty="0">
                  <a:solidFill>
                    <a:srgbClr val="FFFFFF"/>
                  </a:solidFill>
                  <a:latin typeface="Arimo"/>
                </a:rPr>
                <a:t>Item 2</a:t>
              </a:r>
            </a:p>
            <a:p>
              <a:pPr algn="ctr">
                <a:lnSpc>
                  <a:spcPts val="978"/>
                </a:lnSpc>
              </a:pPr>
              <a:r>
                <a:rPr lang="en-US" sz="699" dirty="0">
                  <a:solidFill>
                    <a:srgbClr val="FFFFFF"/>
                  </a:solidFill>
                  <a:latin typeface="Arimo"/>
                </a:rPr>
                <a:t>20%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661424" y="3141167"/>
              <a:ext cx="328982" cy="326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 dirty="0">
                  <a:solidFill>
                    <a:srgbClr val="FFFFFF"/>
                  </a:solidFill>
                  <a:latin typeface="Arimo"/>
                </a:rPr>
                <a:t>Item 3</a:t>
              </a:r>
            </a:p>
            <a:p>
              <a:pPr algn="ctr">
                <a:lnSpc>
                  <a:spcPts val="978"/>
                </a:lnSpc>
              </a:pPr>
              <a:r>
                <a:rPr lang="en-US" sz="699" dirty="0">
                  <a:solidFill>
                    <a:srgbClr val="FFFFFF"/>
                  </a:solidFill>
                  <a:latin typeface="Arimo"/>
                </a:rPr>
                <a:t>20%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1934071"/>
              <a:ext cx="328982" cy="326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 dirty="0">
                  <a:solidFill>
                    <a:srgbClr val="FFFFFF"/>
                  </a:solidFill>
                  <a:latin typeface="Arimo"/>
                </a:rPr>
                <a:t>Item 4</a:t>
              </a:r>
            </a:p>
            <a:p>
              <a:pPr algn="ctr">
                <a:lnSpc>
                  <a:spcPts val="978"/>
                </a:lnSpc>
              </a:pPr>
              <a:r>
                <a:rPr lang="en-US" sz="699" dirty="0">
                  <a:solidFill>
                    <a:srgbClr val="FFFFFF"/>
                  </a:solidFill>
                  <a:latin typeface="Arimo"/>
                </a:rPr>
                <a:t>20%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634608" y="-19050"/>
              <a:ext cx="328982" cy="326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 dirty="0">
                  <a:solidFill>
                    <a:srgbClr val="FFFFFF"/>
                  </a:solidFill>
                  <a:latin typeface="Arimo"/>
                </a:rPr>
                <a:t>Item 5</a:t>
              </a:r>
            </a:p>
            <a:p>
              <a:pPr algn="ctr">
                <a:lnSpc>
                  <a:spcPts val="978"/>
                </a:lnSpc>
              </a:pPr>
              <a:r>
                <a:rPr lang="en-US" sz="699" dirty="0">
                  <a:solidFill>
                    <a:srgbClr val="FFFFFF"/>
                  </a:solidFill>
                  <a:latin typeface="Arimo"/>
                </a:rPr>
                <a:t>20%</a:t>
              </a:r>
            </a:p>
          </p:txBody>
        </p:sp>
        <p:grpSp>
          <p:nvGrpSpPr>
            <p:cNvPr id="48" name="Group 48"/>
            <p:cNvGrpSpPr>
              <a:grpSpLocks noChangeAspect="1"/>
            </p:cNvGrpSpPr>
            <p:nvPr/>
          </p:nvGrpSpPr>
          <p:grpSpPr>
            <a:xfrm>
              <a:off x="327600" y="68877"/>
              <a:ext cx="2996631" cy="2996631"/>
              <a:chOff x="0" y="0"/>
              <a:chExt cx="2540000" cy="25400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1270000" y="0"/>
                <a:ext cx="122594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270000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FFF753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1270000" y="877548"/>
                <a:ext cx="1385123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385123" h="1455928">
                    <a:moveTo>
                      <a:pt x="1207842" y="0"/>
                    </a:moveTo>
                    <a:cubicBezTo>
                      <a:pt x="1385123" y="545617"/>
                      <a:pt x="1174606" y="1142337"/>
                      <a:pt x="694203" y="1455928"/>
                    </a:cubicBezTo>
                    <a:lnTo>
                      <a:pt x="0" y="392452"/>
                    </a:lnTo>
                    <a:close/>
                  </a:path>
                </a:pathLst>
              </a:custGeom>
              <a:solidFill>
                <a:srgbClr val="B1ED67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473094" y="1270000"/>
                <a:ext cx="1543393" cy="1364661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1364661">
                    <a:moveTo>
                      <a:pt x="1543393" y="1027452"/>
                    </a:moveTo>
                    <a:cubicBezTo>
                      <a:pt x="1079264" y="1364661"/>
                      <a:pt x="446696" y="1348844"/>
                      <a:pt x="0" y="988859"/>
                    </a:cubicBezTo>
                    <a:lnTo>
                      <a:pt x="796906" y="0"/>
                    </a:lnTo>
                    <a:close/>
                  </a:path>
                </a:pathLst>
              </a:custGeom>
              <a:solidFill>
                <a:srgbClr val="6BDC85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-121047" y="817672"/>
                <a:ext cx="1391047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391047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1391047" y="452328"/>
                    </a:lnTo>
                    <a:close/>
                  </a:path>
                </a:pathLst>
              </a:custGeom>
              <a:solidFill>
                <a:srgbClr val="2AC69D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62158" y="0"/>
                <a:ext cx="1207842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270000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842" y="1270000"/>
                    </a:lnTo>
                    <a:close/>
                  </a:path>
                </a:pathLst>
              </a:custGeom>
              <a:solidFill>
                <a:srgbClr val="00ADA9"/>
              </a:solidFill>
            </p:spPr>
          </p:sp>
        </p:grpSp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42336" y="5482450"/>
            <a:ext cx="3832126" cy="1581623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3984851" y="8099267"/>
            <a:ext cx="3008070" cy="4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HK Grotesk Medium"/>
              </a:rPr>
              <a:t>Bar Graph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140778" y="570561"/>
            <a:ext cx="5688147" cy="30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270" dirty="0">
                <a:solidFill>
                  <a:srgbClr val="FFFFFF"/>
                </a:solidFill>
                <a:latin typeface="HK Grotesk Medium"/>
              </a:rPr>
              <a:t>CG MINI PROJECT - GRAPH PLOTTER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673289" y="8099267"/>
            <a:ext cx="3008070" cy="4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HK Grotesk Medium"/>
              </a:rPr>
              <a:t>Pie Chart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968882" y="8099267"/>
            <a:ext cx="3008070" cy="4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HK Grotesk Medium"/>
              </a:rPr>
              <a:t>Line Chart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FFC033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902087" y="2146008"/>
            <a:ext cx="15700113" cy="1153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FFFFFF"/>
                </a:solidFill>
                <a:latin typeface="HK Grotesk Bold"/>
              </a:rPr>
              <a:t>BAR </a:t>
            </a:r>
            <a:r>
              <a:rPr lang="en-US" sz="8000" dirty="0">
                <a:solidFill>
                  <a:srgbClr val="FFC033"/>
                </a:solidFill>
                <a:latin typeface="HK Grotesk Bold"/>
              </a:rPr>
              <a:t>GRAPH </a:t>
            </a:r>
            <a:r>
              <a:rPr lang="en-US" sz="8000" dirty="0">
                <a:solidFill>
                  <a:schemeClr val="bg1"/>
                </a:solidFill>
                <a:latin typeface="HK Grotesk Bold"/>
              </a:rPr>
              <a:t>AND 3D BAR</a:t>
            </a:r>
            <a:r>
              <a:rPr lang="en-US" sz="8000" dirty="0">
                <a:solidFill>
                  <a:srgbClr val="FFC033"/>
                </a:solidFill>
                <a:latin typeface="HK Grotesk Bold"/>
              </a:rPr>
              <a:t> GRAPH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6400" y="4010651"/>
            <a:ext cx="6784018" cy="4983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919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 Medium"/>
              </a:rPr>
              <a:t>User </a:t>
            </a:r>
            <a:r>
              <a:rPr lang="en-US" sz="2800" dirty="0">
                <a:solidFill>
                  <a:srgbClr val="FFFFFF"/>
                </a:solidFill>
                <a:latin typeface="Arimo"/>
              </a:rPr>
              <a:t>will provide data like production of fruits </a:t>
            </a:r>
            <a:r>
              <a:rPr lang="en-US" sz="2800" dirty="0">
                <a:solidFill>
                  <a:srgbClr val="FFFFFF"/>
                </a:solidFill>
                <a:latin typeface="HK Grotesk Medium"/>
              </a:rPr>
              <a:t>and Runs in different overs etc.</a:t>
            </a:r>
          </a:p>
          <a:p>
            <a:pPr>
              <a:lnSpc>
                <a:spcPts val="3919"/>
              </a:lnSpc>
            </a:pPr>
            <a:endParaRPr lang="en-US" sz="2800" dirty="0">
              <a:solidFill>
                <a:srgbClr val="FFFFFF"/>
              </a:solidFill>
              <a:latin typeface="HK Grotesk Medium"/>
            </a:endParaRPr>
          </a:p>
          <a:p>
            <a:pPr marL="604520" lvl="1" indent="-302260">
              <a:lnSpc>
                <a:spcPts val="3919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 Medium"/>
              </a:rPr>
              <a:t>User will provide labels like fruit name or production of particular fruit in different years.</a:t>
            </a:r>
          </a:p>
          <a:p>
            <a:pPr>
              <a:lnSpc>
                <a:spcPts val="3919"/>
              </a:lnSpc>
            </a:pPr>
            <a:endParaRPr lang="en-US" sz="2800" dirty="0">
              <a:solidFill>
                <a:srgbClr val="FFFFFF"/>
              </a:solidFill>
              <a:latin typeface="HK Grotesk Medium"/>
            </a:endParaRPr>
          </a:p>
          <a:p>
            <a:pPr marL="604520" lvl="1" indent="-302260">
              <a:lnSpc>
                <a:spcPts val="3919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 Medium"/>
              </a:rPr>
              <a:t>After that we will be adjusting the data for the proper graph SCALE to plot a correct graph.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25656" y="1055450"/>
            <a:ext cx="433644" cy="108017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140778" y="570561"/>
            <a:ext cx="5688147" cy="30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270" dirty="0">
                <a:solidFill>
                  <a:srgbClr val="FFFFFF"/>
                </a:solidFill>
                <a:latin typeface="HK Grotesk Medium"/>
              </a:rPr>
              <a:t>CG MINI PROJECT - GRAPH PLOTTER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5C3B0EC-6971-4869-A459-4A061EF4E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99" r="11667"/>
          <a:stretch/>
        </p:blipFill>
        <p:spPr>
          <a:xfrm>
            <a:off x="10014123" y="4010651"/>
            <a:ext cx="7245177" cy="53600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FFC033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91301" y="1230142"/>
            <a:ext cx="5585014" cy="114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FFFFFF"/>
                </a:solidFill>
                <a:latin typeface="HK Grotesk Bold"/>
              </a:rPr>
              <a:t>PIE </a:t>
            </a:r>
            <a:r>
              <a:rPr lang="en-US" sz="8000" dirty="0">
                <a:solidFill>
                  <a:srgbClr val="FFC033"/>
                </a:solidFill>
                <a:latin typeface="HK Grotesk Bold"/>
              </a:rPr>
              <a:t>CHART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91301" y="3442133"/>
            <a:ext cx="6967999" cy="538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 Medium"/>
              </a:rPr>
              <a:t>User </a:t>
            </a:r>
            <a:r>
              <a:rPr lang="en-US" sz="2206" dirty="0">
                <a:solidFill>
                  <a:srgbClr val="FFFFFF"/>
                </a:solidFill>
                <a:latin typeface="Arimo"/>
              </a:rPr>
              <a:t>wi</a:t>
            </a:r>
            <a:r>
              <a:rPr lang="en-US" sz="2800" dirty="0">
                <a:solidFill>
                  <a:srgbClr val="FFFFFF"/>
                </a:solidFill>
                <a:latin typeface="HK Grotesk Medium"/>
              </a:rPr>
              <a:t>ll provide data like production of fruits and Runs in different overs etc.</a:t>
            </a:r>
          </a:p>
          <a:p>
            <a:pPr algn="just">
              <a:lnSpc>
                <a:spcPts val="3919"/>
              </a:lnSpc>
            </a:pPr>
            <a:endParaRPr lang="en-US" sz="2800" dirty="0">
              <a:solidFill>
                <a:srgbClr val="FFFFFF"/>
              </a:solidFill>
              <a:latin typeface="HK Grotesk Medium"/>
            </a:endParaRPr>
          </a:p>
          <a:p>
            <a:pPr marL="604520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 Medium"/>
              </a:rPr>
              <a:t>User will provide labels like fruit name or production of particular fruit in different years.</a:t>
            </a:r>
          </a:p>
          <a:p>
            <a:pPr algn="just">
              <a:lnSpc>
                <a:spcPts val="3919"/>
              </a:lnSpc>
            </a:pPr>
            <a:endParaRPr lang="en-US" sz="2800" dirty="0">
              <a:solidFill>
                <a:srgbClr val="FFFFFF"/>
              </a:solidFill>
              <a:latin typeface="HK Grotesk Medium"/>
            </a:endParaRPr>
          </a:p>
          <a:p>
            <a:pPr marL="604520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 Medium"/>
              </a:rPr>
              <a:t>After that we will be using “PIESLICE” function to represent pie chart and then calculating percentage of data allotted in chart and print that.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25656" y="1055450"/>
            <a:ext cx="433644" cy="108017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40778" y="570561"/>
            <a:ext cx="5688147" cy="30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270" dirty="0">
                <a:solidFill>
                  <a:srgbClr val="FFFFFF"/>
                </a:solidFill>
                <a:latin typeface="HK Grotesk Medium"/>
              </a:rPr>
              <a:t>CG MINI PROJECT - GRAPH PLOTTER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8E922C6-195F-4F0E-AD14-D8033039D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48" r="11606"/>
          <a:stretch/>
        </p:blipFill>
        <p:spPr>
          <a:xfrm>
            <a:off x="1905000" y="3468453"/>
            <a:ext cx="6688498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FFC033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25656" y="1028700"/>
            <a:ext cx="433644" cy="10801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89198" y="1958481"/>
            <a:ext cx="6552330" cy="114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FFFFFF"/>
                </a:solidFill>
                <a:latin typeface="HK Grotesk Bold"/>
              </a:rPr>
              <a:t>LINE </a:t>
            </a:r>
            <a:r>
              <a:rPr lang="en-US" sz="8000" dirty="0">
                <a:solidFill>
                  <a:srgbClr val="FFC033"/>
                </a:solidFill>
                <a:latin typeface="HK Grotesk Bold"/>
              </a:rPr>
              <a:t>GRAPH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40778" y="570561"/>
            <a:ext cx="5688147" cy="30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270" dirty="0">
                <a:solidFill>
                  <a:srgbClr val="FFFFFF"/>
                </a:solidFill>
                <a:latin typeface="HK Grotesk Medium"/>
              </a:rPr>
              <a:t>CG MINI PROJECT - GRAPH PLOTTER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70017" y="5251023"/>
            <a:ext cx="6817875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919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 Medium"/>
              </a:rPr>
              <a:t>User will provide data for X-axis</a:t>
            </a:r>
          </a:p>
          <a:p>
            <a:pPr marL="604520" lvl="1" indent="-302260">
              <a:lnSpc>
                <a:spcPts val="3919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 Medium"/>
              </a:rPr>
              <a:t> User will provide data for Y-axis </a:t>
            </a:r>
          </a:p>
          <a:p>
            <a:pPr marL="604520" lvl="1" indent="-302260">
              <a:lnSpc>
                <a:spcPts val="3919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 Medium"/>
              </a:rPr>
              <a:t>Then we will be adjusting the SCALE to plot proper graph.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103CA1F-3B70-4EB0-86A6-6A1DA4147D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08" r="11365"/>
          <a:stretch/>
        </p:blipFill>
        <p:spPr>
          <a:xfrm>
            <a:off x="9884022" y="3170012"/>
            <a:ext cx="7657539" cy="55992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FFC033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55049" y="5460868"/>
            <a:ext cx="8119073" cy="4566922"/>
            <a:chOff x="0" y="0"/>
            <a:chExt cx="112890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8892" r="11" b="-8873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825656" y="1055450"/>
            <a:ext cx="433644" cy="10801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18590" y="2238535"/>
            <a:ext cx="9092153" cy="1132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9"/>
              </a:lnSpc>
            </a:pPr>
            <a:r>
              <a:rPr lang="en-US" sz="7999" dirty="0">
                <a:solidFill>
                  <a:srgbClr val="FFC033"/>
                </a:solidFill>
                <a:latin typeface="HK Grotesk Bold"/>
              </a:rPr>
              <a:t>ENHANCEMENT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87530" y="3722300"/>
            <a:ext cx="7758449" cy="4022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0732" lvl="1" indent="-310366">
              <a:lnSpc>
                <a:spcPts val="4025"/>
              </a:lnSpc>
              <a:buFont typeface="Arial"/>
              <a:buChar char="•"/>
            </a:pPr>
            <a:r>
              <a:rPr lang="en-US" sz="2265" dirty="0">
                <a:solidFill>
                  <a:srgbClr val="FFFFFF"/>
                </a:solidFill>
                <a:latin typeface="Arimo"/>
              </a:rPr>
              <a:t>We can make </a:t>
            </a:r>
            <a:r>
              <a:rPr lang="en-US" sz="2875" dirty="0">
                <a:solidFill>
                  <a:srgbClr val="FFFFFF"/>
                </a:solidFill>
                <a:latin typeface="HK Grotesk Medium"/>
              </a:rPr>
              <a:t>it more flexible with different types of data.</a:t>
            </a:r>
          </a:p>
          <a:p>
            <a:pPr>
              <a:lnSpc>
                <a:spcPts val="4025"/>
              </a:lnSpc>
            </a:pPr>
            <a:r>
              <a:rPr lang="en-US" sz="2875" dirty="0">
                <a:solidFill>
                  <a:srgbClr val="FFC033"/>
                </a:solidFill>
                <a:latin typeface="HK Grotesk Medium"/>
              </a:rPr>
              <a:t>    </a:t>
            </a:r>
          </a:p>
          <a:p>
            <a:pPr marL="620732" lvl="1" indent="-310366">
              <a:lnSpc>
                <a:spcPts val="4025"/>
              </a:lnSpc>
              <a:buFont typeface="Arial"/>
              <a:buChar char="•"/>
            </a:pPr>
            <a:r>
              <a:rPr lang="en-US" sz="2875" dirty="0">
                <a:solidFill>
                  <a:srgbClr val="FFFFFF"/>
                </a:solidFill>
                <a:latin typeface="HK Grotesk Medium"/>
              </a:rPr>
              <a:t>Can make suitable for Float integer too.</a:t>
            </a:r>
          </a:p>
          <a:p>
            <a:pPr>
              <a:lnSpc>
                <a:spcPts val="4025"/>
              </a:lnSpc>
            </a:pPr>
            <a:r>
              <a:rPr lang="en-US" sz="2875" dirty="0">
                <a:solidFill>
                  <a:srgbClr val="FFC033"/>
                </a:solidFill>
                <a:latin typeface="HK Grotesk Medium"/>
              </a:rPr>
              <a:t>   </a:t>
            </a:r>
          </a:p>
          <a:p>
            <a:pPr marL="620732" lvl="1" indent="-310366">
              <a:lnSpc>
                <a:spcPts val="4025"/>
              </a:lnSpc>
              <a:buFont typeface="Arial"/>
              <a:buChar char="•"/>
            </a:pPr>
            <a:r>
              <a:rPr lang="en-US" sz="2875" dirty="0">
                <a:solidFill>
                  <a:srgbClr val="FFFFFF"/>
                </a:solidFill>
                <a:latin typeface="HK Grotesk Medium"/>
              </a:rPr>
              <a:t>Can also add more type of graphs.</a:t>
            </a:r>
          </a:p>
          <a:p>
            <a:pPr>
              <a:lnSpc>
                <a:spcPts val="4025"/>
              </a:lnSpc>
            </a:pPr>
            <a:r>
              <a:rPr lang="en-US" sz="2875" dirty="0">
                <a:solidFill>
                  <a:srgbClr val="FFC033"/>
                </a:solidFill>
                <a:latin typeface="HK Grotesk Medium"/>
              </a:rPr>
              <a:t> </a:t>
            </a:r>
          </a:p>
          <a:p>
            <a:pPr marL="620733" lvl="1" indent="-310366">
              <a:lnSpc>
                <a:spcPts val="4025"/>
              </a:lnSpc>
              <a:buFont typeface="Arial"/>
              <a:buChar char="•"/>
            </a:pPr>
            <a:r>
              <a:rPr lang="en-US" sz="2875" dirty="0">
                <a:solidFill>
                  <a:srgbClr val="FFFFFF"/>
                </a:solidFill>
                <a:latin typeface="HK Grotesk Medium"/>
              </a:rPr>
              <a:t>Can make app or web apk.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458</Words>
  <Application>Microsoft Office PowerPoint</Application>
  <PresentationFormat>Custom</PresentationFormat>
  <Paragraphs>95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HK Grotesk Bold</vt:lpstr>
      <vt:lpstr>HK Grotesk Light</vt:lpstr>
      <vt:lpstr>Arial</vt:lpstr>
      <vt:lpstr>HK Grotesk Medium Bold</vt:lpstr>
      <vt:lpstr>Calibri</vt:lpstr>
      <vt:lpstr>Arimo</vt:lpstr>
      <vt:lpstr>HK Grotesk Medium</vt:lpstr>
      <vt:lpstr>Bukhari Script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Yellow Fashion Marketing Social Media Report Presentation</dc:title>
  <dc:creator>Darsh Jain</dc:creator>
  <cp:lastModifiedBy>Darsh Jain</cp:lastModifiedBy>
  <cp:revision>5</cp:revision>
  <dcterms:created xsi:type="dcterms:W3CDTF">2006-08-16T00:00:00Z</dcterms:created>
  <dcterms:modified xsi:type="dcterms:W3CDTF">2020-10-24T14:08:27Z</dcterms:modified>
  <dc:identifier>DAELZ4ulmG4</dc:identifier>
</cp:coreProperties>
</file>